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6"/>
  </p:notesMasterIdLst>
  <p:sldIdLst>
    <p:sldId id="257" r:id="rId4"/>
    <p:sldId id="260" r:id="rId5"/>
    <p:sldId id="277" r:id="rId6"/>
    <p:sldId id="278" r:id="rId7"/>
    <p:sldId id="279" r:id="rId8"/>
    <p:sldId id="261" r:id="rId9"/>
    <p:sldId id="282" r:id="rId10"/>
    <p:sldId id="258" r:id="rId11"/>
    <p:sldId id="259" r:id="rId12"/>
    <p:sldId id="280" r:id="rId13"/>
    <p:sldId id="281" r:id="rId14"/>
    <p:sldId id="263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Open Sans" panose="020B0604020202020204" charset="0"/>
      <p:regular r:id="rId25"/>
      <p:bold r:id="rId26"/>
      <p:italic r:id="rId27"/>
      <p:boldItalic r:id="rId28"/>
    </p:embeddedFont>
    <p:embeddedFont>
      <p:font typeface="Segoe UI" panose="020B0502040204020203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drack" initials="Shaddy" lastIdx="1" clrIdx="0">
    <p:extLst>
      <p:ext uri="{19B8F6BF-5375-455C-9EA6-DF929625EA0E}">
        <p15:presenceInfo xmlns:p15="http://schemas.microsoft.com/office/powerpoint/2012/main" userId="Shadrac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945" autoAdjust="0"/>
  </p:normalViewPr>
  <p:slideViewPr>
    <p:cSldViewPr snapToGrid="0">
      <p:cViewPr varScale="1">
        <p:scale>
          <a:sx n="104" d="100"/>
          <a:sy n="10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png>
</file>

<file path=ppt/media/image6.jp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xamarin/author/natfriedman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Unified platform</a:t>
            </a:r>
          </a:p>
          <a:p>
            <a:r>
              <a:rPr lang="en-US" dirty="0"/>
              <a:t>Bringing all the .NETs together in .NET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25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Shared code is .NET standard allows to target cross platforms.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the mobile development in Xamarin, you can share business logic across platforms (</a:t>
            </a:r>
            <a:r>
              <a:rPr lang="en-US" dirty="0" err="1"/>
              <a:t>ios</a:t>
            </a:r>
            <a:r>
              <a:rPr lang="en-US" dirty="0"/>
              <a:t>, android and windows)</a:t>
            </a:r>
          </a:p>
          <a:p>
            <a:r>
              <a:rPr lang="en-US" dirty="0"/>
              <a:t>C# for the interaction and Xml for the UI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218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building android application in visual studio, we use </a:t>
            </a:r>
            <a:r>
              <a:rPr lang="en-US" dirty="0" err="1"/>
              <a:t>Xamarin.Android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806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By: </a:t>
            </a:r>
            <a:r>
              <a:rPr lang="en-US" b="1" i="0" u="sng" dirty="0">
                <a:solidFill>
                  <a:srgbClr val="005DA6"/>
                </a:solidFill>
                <a:effectLst/>
                <a:latin typeface="Segoe UI" panose="020B0502040204020203" pitchFamily="34" charset="0"/>
                <a:hlinkClick r:id="rId3"/>
              </a:rPr>
              <a:t>Nat Friedman</a:t>
            </a:r>
            <a:endParaRPr lang="en-US" b="1" i="0" dirty="0">
              <a:solidFill>
                <a:srgbClr val="333333"/>
              </a:solidFill>
              <a:effectLst/>
              <a:latin typeface="Segoe UI" panose="020B0502040204020203" pitchFamily="34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Corporate Vice President, Mobile Developer Tools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7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lrb6fV" TargetMode="External"/><Relationship Id="rId7" Type="http://schemas.openxmlformats.org/officeDocument/2006/relationships/hyperlink" Target="https://devblogs.microsoft.com/xamarin/author/natfriedman/" TargetMode="External"/><Relationship Id="rId2" Type="http://schemas.openxmlformats.org/officeDocument/2006/relationships/hyperlink" Target="https://docs.microsoft.com/en-us/windows/android/xamarin-androi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t.ly/36s9aO5" TargetMode="External"/><Relationship Id="rId5" Type="http://schemas.openxmlformats.org/officeDocument/2006/relationships/hyperlink" Target="https://youtu.be/I0D3JIYFljE" TargetMode="External"/><Relationship Id="rId4" Type="http://schemas.openxmlformats.org/officeDocument/2006/relationships/hyperlink" Target="https://docs.microsoft.com/en-us/windows/android/emulator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Type_safet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evblogs.microsoft.com/android-in-c-sharp/#performanc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36yFtLa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543480"/>
            <a:ext cx="10515600" cy="2852737"/>
          </a:xfrm>
        </p:spPr>
        <p:txBody>
          <a:bodyPr/>
          <a:lstStyle/>
          <a:p>
            <a:r>
              <a:rPr lang="en-US" dirty="0"/>
              <a:t>Building Native Android Application with .NET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921975"/>
            <a:ext cx="10515600" cy="1500187"/>
          </a:xfrm>
        </p:spPr>
        <p:txBody>
          <a:bodyPr/>
          <a:lstStyle/>
          <a:p>
            <a:r>
              <a:rPr lang="en-US" dirty="0"/>
              <a:t>Shadrack Inusah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C2CF-87F4-4E65-84D0-7D501669C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Sample (</a:t>
            </a:r>
            <a:r>
              <a:rPr lang="en-US" dirty="0" err="1"/>
              <a:t>MainActivity.cs</a:t>
            </a:r>
            <a:r>
              <a:rPr lang="en-US" dirty="0"/>
              <a:t>)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362E354-1D81-4DC9-BA74-8A8A18337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sz="1600" dirty="0" err="1"/>
              <a:t>btn_fact</a:t>
            </a:r>
            <a:r>
              <a:rPr lang="en-US" sz="1600" dirty="0"/>
              <a:t> = </a:t>
            </a:r>
            <a:r>
              <a:rPr lang="en-US" sz="1600" dirty="0" err="1"/>
              <a:t>FindViewById</a:t>
            </a:r>
            <a:r>
              <a:rPr lang="en-US" sz="1600" dirty="0"/>
              <a:t>&lt;Button&gt;(</a:t>
            </a:r>
            <a:r>
              <a:rPr lang="en-US" sz="1600" dirty="0" err="1"/>
              <a:t>Resource.Id.btn_fact</a:t>
            </a:r>
            <a:r>
              <a:rPr lang="en-US" sz="1600" dirty="0"/>
              <a:t>);</a:t>
            </a:r>
          </a:p>
          <a:p>
            <a:endParaRPr lang="en-US" sz="1600" dirty="0"/>
          </a:p>
          <a:p>
            <a:r>
              <a:rPr lang="en-US" sz="1600" dirty="0" err="1"/>
              <a:t>txt_fact</a:t>
            </a:r>
            <a:r>
              <a:rPr lang="en-US" sz="1600" dirty="0"/>
              <a:t> = </a:t>
            </a:r>
            <a:r>
              <a:rPr lang="en-US" sz="1600" dirty="0" err="1"/>
              <a:t>FindViewById</a:t>
            </a:r>
            <a:r>
              <a:rPr lang="en-US" sz="1600" dirty="0"/>
              <a:t>&lt;</a:t>
            </a:r>
            <a:r>
              <a:rPr lang="en-US" sz="1600" dirty="0" err="1"/>
              <a:t>TextView</a:t>
            </a:r>
            <a:r>
              <a:rPr lang="en-US" sz="1600" dirty="0"/>
              <a:t>&gt;(</a:t>
            </a:r>
            <a:r>
              <a:rPr lang="en-US" sz="1600" dirty="0" err="1"/>
              <a:t>Resource.Id.text_fact</a:t>
            </a:r>
            <a:r>
              <a:rPr lang="en-US" sz="1600" dirty="0"/>
              <a:t>);</a:t>
            </a:r>
          </a:p>
          <a:p>
            <a:endParaRPr lang="en-US" sz="1600" dirty="0"/>
          </a:p>
          <a:p>
            <a:r>
              <a:rPr lang="en-US" sz="1600" dirty="0" err="1"/>
              <a:t>btn_fact.Click</a:t>
            </a:r>
            <a:r>
              <a:rPr lang="en-US" sz="1600" dirty="0"/>
              <a:t> += </a:t>
            </a:r>
            <a:r>
              <a:rPr lang="en-US" sz="1600" dirty="0" err="1"/>
              <a:t>OnFactButtonClicked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r>
              <a:rPr lang="en-US" sz="1600" dirty="0"/>
              <a:t>private void </a:t>
            </a:r>
            <a:r>
              <a:rPr lang="en-US" sz="1600" dirty="0" err="1"/>
              <a:t>OnFactButtonClicked</a:t>
            </a:r>
            <a:r>
              <a:rPr lang="en-US" sz="1600" dirty="0"/>
              <a:t>(object sender, </a:t>
            </a:r>
            <a:r>
              <a:rPr lang="en-US" sz="1600" dirty="0" err="1"/>
              <a:t>System.EventArgs</a:t>
            </a:r>
            <a:r>
              <a:rPr lang="en-US" sz="1600" dirty="0"/>
              <a:t> e)</a:t>
            </a:r>
          </a:p>
          <a:p>
            <a:r>
              <a:rPr lang="en-US" sz="1600" dirty="0"/>
              <a:t>{</a:t>
            </a:r>
          </a:p>
          <a:p>
            <a:r>
              <a:rPr lang="en-US" sz="1600" dirty="0" err="1"/>
              <a:t>txt_fact.Text</a:t>
            </a:r>
            <a:r>
              <a:rPr lang="en-US" sz="1600" dirty="0"/>
              <a:t> = </a:t>
            </a:r>
            <a:r>
              <a:rPr lang="en-US" sz="1600" dirty="0" err="1"/>
              <a:t>GetRandomFact</a:t>
            </a:r>
            <a:r>
              <a:rPr lang="en-US" sz="1600" dirty="0"/>
              <a:t>();</a:t>
            </a:r>
          </a:p>
          <a:p>
            <a:r>
              <a:rPr lang="en-US" sz="1600" dirty="0"/>
              <a:t>}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BB3E763E-B533-4840-8C4E-67A7EFC758E7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/>
          </a:p>
          <a:p>
            <a:r>
              <a:rPr lang="en-US" sz="1600" dirty="0"/>
              <a:t>string </a:t>
            </a:r>
            <a:r>
              <a:rPr lang="en-US" sz="1600" dirty="0" err="1"/>
              <a:t>GetRandomFact</a:t>
            </a:r>
            <a:r>
              <a:rPr lang="en-US" sz="1600" dirty="0"/>
              <a:t>()</a:t>
            </a:r>
          </a:p>
          <a:p>
            <a:r>
              <a:rPr lang="en-US" sz="1600" dirty="0"/>
              <a:t>{</a:t>
            </a:r>
          </a:p>
          <a:p>
            <a:r>
              <a:rPr lang="en-US" sz="1600" dirty="0"/>
              <a:t>//select random fact from list</a:t>
            </a:r>
          </a:p>
          <a:p>
            <a:r>
              <a:rPr lang="en-US" sz="1600" dirty="0"/>
              <a:t>Random </a:t>
            </a:r>
            <a:r>
              <a:rPr lang="en-US" sz="1600" dirty="0" err="1"/>
              <a:t>random</a:t>
            </a:r>
            <a:r>
              <a:rPr lang="en-US" sz="1600" dirty="0"/>
              <a:t> = new Random();</a:t>
            </a:r>
          </a:p>
          <a:p>
            <a:r>
              <a:rPr lang="en-US" sz="1600" dirty="0"/>
              <a:t>var </a:t>
            </a:r>
            <a:r>
              <a:rPr lang="en-US" sz="1600" dirty="0" err="1"/>
              <a:t>iRandom</a:t>
            </a:r>
            <a:r>
              <a:rPr lang="en-US" sz="1600" dirty="0"/>
              <a:t>= </a:t>
            </a:r>
            <a:r>
              <a:rPr lang="en-US" sz="1600" dirty="0" err="1"/>
              <a:t>random.Next</a:t>
            </a:r>
            <a:r>
              <a:rPr lang="en-US" sz="1600" dirty="0"/>
              <a:t>(</a:t>
            </a:r>
            <a:r>
              <a:rPr lang="en-US" sz="1600" dirty="0" err="1"/>
              <a:t>facts.Count</a:t>
            </a:r>
            <a:r>
              <a:rPr lang="en-US" sz="1600" dirty="0"/>
              <a:t>);</a:t>
            </a:r>
          </a:p>
          <a:p>
            <a:r>
              <a:rPr lang="en-US" sz="1600" dirty="0"/>
              <a:t>var </a:t>
            </a:r>
            <a:r>
              <a:rPr lang="en-US" sz="1600" dirty="0" err="1"/>
              <a:t>mySelectedRandomFact</a:t>
            </a:r>
            <a:r>
              <a:rPr lang="en-US" sz="1600" dirty="0"/>
              <a:t> = facts[</a:t>
            </a:r>
            <a:r>
              <a:rPr lang="en-US" sz="1600" dirty="0" err="1"/>
              <a:t>iRandom</a:t>
            </a:r>
            <a:r>
              <a:rPr lang="en-US" sz="1600" dirty="0"/>
              <a:t>];    </a:t>
            </a:r>
          </a:p>
          <a:p>
            <a:r>
              <a:rPr lang="en-US" sz="1600" dirty="0"/>
              <a:t>            </a:t>
            </a:r>
          </a:p>
          <a:p>
            <a:r>
              <a:rPr lang="en-US" sz="1600" dirty="0"/>
              <a:t>//return selected fact</a:t>
            </a:r>
          </a:p>
          <a:p>
            <a:r>
              <a:rPr lang="en-US" sz="1600" dirty="0"/>
              <a:t>return </a:t>
            </a:r>
            <a:r>
              <a:rPr lang="en-US" sz="1600" dirty="0" err="1"/>
              <a:t>mySelectedRandomFact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67763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8FA57-BE7F-4D90-931B-171D0C31A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to get started!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899BD-9EA7-4863-A15A-0442401A6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Creating a simple app</a:t>
            </a:r>
            <a:endParaRPr lang="en-US" dirty="0">
              <a:solidFill>
                <a:srgbClr val="502BD3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en-US" dirty="0">
                <a:hlinkClick r:id="rId3" tooltip="https://bit.ly/3lrb6fv"/>
              </a:rPr>
              <a:t>bit.ly/3lrb6fV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Video tutorial</a:t>
            </a:r>
            <a:endParaRPr lang="en-US" dirty="0">
              <a:hlinkClick r:id="rId4"/>
            </a:endParaRPr>
          </a:p>
          <a:p>
            <a:pPr marL="0" indent="0">
              <a:buNone/>
            </a:pPr>
            <a:r>
              <a:rPr lang="en-US" dirty="0">
                <a:hlinkClick r:id="rId5"/>
              </a:rPr>
              <a:t>youtu.be/I0D3JIYFljE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Why C# for Mobile Development</a:t>
            </a:r>
          </a:p>
          <a:p>
            <a:pPr marL="0" indent="0">
              <a:buNone/>
            </a:pPr>
            <a:r>
              <a:rPr lang="en-US" dirty="0">
                <a:hlinkClick r:id="rId6" tooltip="https://bit.ly/36s9ao5"/>
              </a:rPr>
              <a:t>bit.ly/36s9aO5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- </a:t>
            </a:r>
            <a:r>
              <a:rPr lang="en-US" sz="18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By: </a:t>
            </a:r>
            <a:r>
              <a:rPr lang="en-US" sz="1800" b="1" u="sng" dirty="0">
                <a:solidFill>
                  <a:srgbClr val="005DA6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7"/>
              </a:rPr>
              <a:t>Nat Friedman</a:t>
            </a:r>
            <a:endParaRPr lang="en-US" sz="1800" b="1" dirty="0">
              <a:solidFill>
                <a:srgbClr val="333333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645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.NET?</a:t>
            </a:r>
          </a:p>
          <a:p>
            <a:r>
              <a:rPr lang="en-US" dirty="0"/>
              <a:t>Mobile Development framework in .NET</a:t>
            </a:r>
          </a:p>
          <a:p>
            <a:r>
              <a:rPr lang="en-US" dirty="0"/>
              <a:t>Demo: COVID-19 Facts App</a:t>
            </a:r>
          </a:p>
          <a:p>
            <a:r>
              <a:rPr lang="en-US" dirty="0"/>
              <a:t>How to get started (and keep the momentum going)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324ED-F6BE-4054-B45E-BFC2AEE5E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.NET?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BD527A-B561-4CCD-B6D7-902FEE2EA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3055"/>
            <a:ext cx="10515600" cy="4351338"/>
          </a:xfrm>
        </p:spPr>
        <p:txBody>
          <a:bodyPr/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Free. Cross-platform. Open source. A developer platform for building:</a:t>
            </a:r>
          </a:p>
          <a:p>
            <a:r>
              <a:rPr lang="en-US" dirty="0">
                <a:latin typeface="Segoe UI" panose="020B0502040204020203" pitchFamily="34" charset="0"/>
              </a:rPr>
              <a:t>Mobile apps</a:t>
            </a:r>
          </a:p>
          <a:p>
            <a:r>
              <a:rPr lang="en-US" dirty="0">
                <a:latin typeface="Segoe UI" panose="020B0502040204020203" pitchFamily="34" charset="0"/>
              </a:rPr>
              <a:t>Web apps</a:t>
            </a:r>
          </a:p>
          <a:p>
            <a:r>
              <a:rPr lang="en-US" dirty="0">
                <a:latin typeface="Segoe UI" panose="020B0502040204020203" pitchFamily="34" charset="0"/>
              </a:rPr>
              <a:t>IoT apps</a:t>
            </a:r>
          </a:p>
          <a:p>
            <a:r>
              <a:rPr lang="en-US" b="0" i="0" dirty="0">
                <a:effectLst/>
                <a:latin typeface="Segoe UI" panose="020B0502040204020203" pitchFamily="34" charset="0"/>
              </a:rPr>
              <a:t>Desktop apps</a:t>
            </a:r>
          </a:p>
          <a:p>
            <a:r>
              <a:rPr lang="en-US" dirty="0">
                <a:latin typeface="Segoe UI" panose="020B0502040204020203" pitchFamily="34" charset="0"/>
              </a:rPr>
              <a:t>Game apps</a:t>
            </a:r>
            <a:endParaRPr lang="en-US" b="0" i="0" dirty="0">
              <a:effectLst/>
              <a:latin typeface="Segoe UI" panose="020B0502040204020203" pitchFamily="34" charset="0"/>
            </a:endParaRPr>
          </a:p>
          <a:p>
            <a:endParaRPr lang="en-US" dirty="0"/>
          </a:p>
        </p:txBody>
      </p: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575A10EB-A549-41DB-9649-7863A9ABF9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788"/>
          <a:stretch/>
        </p:blipFill>
        <p:spPr>
          <a:xfrm>
            <a:off x="3405951" y="2222439"/>
            <a:ext cx="7947849" cy="427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56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ECE39-5744-4305-A017-13E4CF6BB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Mobile Development framework in.NET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CC14EF56-6651-4E4E-8383-CFE1BF6F5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4349"/>
          <a:stretch/>
        </p:blipFill>
        <p:spPr>
          <a:xfrm>
            <a:off x="838200" y="1690687"/>
            <a:ext cx="10515600" cy="4802187"/>
          </a:xfrm>
        </p:spPr>
      </p:pic>
    </p:spTree>
    <p:extLst>
      <p:ext uri="{BB962C8B-B14F-4D97-AF65-F5344CB8AC3E}">
        <p14:creationId xmlns:p14="http://schemas.microsoft.com/office/powerpoint/2010/main" val="3380333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17656-8F84-4C26-8CA2-2A78807CE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Development framework in.NET (</a:t>
            </a:r>
            <a:r>
              <a:rPr lang="en-US" dirty="0" err="1"/>
              <a:t>Cont</a:t>
            </a:r>
            <a:r>
              <a:rPr lang="en-US" dirty="0"/>
              <a:t>….)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8EC36-5CC0-49AF-8A61-ED3DFC98B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i="0" dirty="0">
                <a:effectLst/>
              </a:rPr>
              <a:t>Xamarin</a:t>
            </a:r>
            <a:r>
              <a:rPr lang="en-US" b="0" i="0" dirty="0">
                <a:effectLst/>
              </a:rPr>
              <a:t> is primarily a platform for developing mobile applications (Android, iOS, Windows and MacOS) using C#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Android (Platform)</a:t>
            </a:r>
          </a:p>
          <a:p>
            <a:r>
              <a:rPr lang="en-US" dirty="0" err="1"/>
              <a:t>Xamarin.Android</a:t>
            </a:r>
            <a:r>
              <a:rPr lang="en-US" dirty="0"/>
              <a:t> (Framework)</a:t>
            </a:r>
          </a:p>
          <a:p>
            <a:r>
              <a:rPr lang="en-US" dirty="0"/>
              <a:t>Mono .NET Runtime (build cross platform application)</a:t>
            </a:r>
          </a:p>
          <a:p>
            <a:r>
              <a:rPr lang="en-US" dirty="0"/>
              <a:t>C# (The entire application is writing in C#)</a:t>
            </a:r>
          </a:p>
          <a:p>
            <a:r>
              <a:rPr lang="en-US" dirty="0"/>
              <a:t>Android XML (defines the UI of the application)</a:t>
            </a:r>
          </a:p>
        </p:txBody>
      </p:sp>
    </p:spTree>
    <p:extLst>
      <p:ext uri="{BB962C8B-B14F-4D97-AF65-F5344CB8AC3E}">
        <p14:creationId xmlns:p14="http://schemas.microsoft.com/office/powerpoint/2010/main" val="1958210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C# Best Language for Mobile Development?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400" b="1" dirty="0"/>
              <a:t>Reliability – </a:t>
            </a:r>
            <a:r>
              <a:rPr lang="en-US" sz="2400" b="0" i="0" u="sng" dirty="0">
                <a:solidFill>
                  <a:srgbClr val="005DA6"/>
                </a:solidFill>
                <a:effectLst/>
                <a:hlinkClick r:id="rId3"/>
              </a:rPr>
              <a:t>type safety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 makes it faster and easier for programmers to detect and isolate bugs at compile time.</a:t>
            </a:r>
          </a:p>
          <a:p>
            <a:pPr marL="0" indent="0">
              <a:buNone/>
            </a:pPr>
            <a:endParaRPr lang="en-US" sz="2400" b="0" i="0" dirty="0">
              <a:solidFill>
                <a:srgbClr val="333333"/>
              </a:solidFill>
              <a:effectLst/>
            </a:endParaRPr>
          </a:p>
          <a:p>
            <a:r>
              <a:rPr lang="en-US" sz="2400" b="1" i="0" dirty="0">
                <a:solidFill>
                  <a:srgbClr val="333333"/>
                </a:solidFill>
                <a:effectLst/>
              </a:rPr>
              <a:t>Fast execution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 – On Android, </a:t>
            </a:r>
            <a:r>
              <a:rPr lang="en-US" sz="2400" b="0" i="0" u="sng" dirty="0">
                <a:solidFill>
                  <a:srgbClr val="005DA6"/>
                </a:solidFill>
                <a:effectLst/>
                <a:hlinkClick r:id="rId4"/>
              </a:rPr>
              <a:t>C# performs better than Java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 both because of language design choices (support for value types, real generic types, non-virtual method defaults) and the more mature Mono runtime.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sz="2200" b="1" i="0" dirty="0">
                <a:solidFill>
                  <a:srgbClr val="333333"/>
                </a:solidFill>
                <a:effectLst/>
              </a:rPr>
              <a:t>Easy to adopt</a:t>
            </a:r>
            <a:r>
              <a:rPr lang="en-US" sz="2200" b="0" i="0" dirty="0">
                <a:solidFill>
                  <a:srgbClr val="333333"/>
                </a:solidFill>
                <a:effectLst/>
              </a:rPr>
              <a:t> – extremely easy language to learn, especially for developers who are already familiar with the principles of object-oriented programming.</a:t>
            </a:r>
          </a:p>
          <a:p>
            <a:pPr marL="0" indent="0">
              <a:buNone/>
            </a:pPr>
            <a:endParaRPr lang="en-US" sz="900" b="1" i="0" dirty="0">
              <a:solidFill>
                <a:srgbClr val="333333"/>
              </a:solidFill>
              <a:effectLst/>
            </a:endParaRPr>
          </a:p>
          <a:p>
            <a:r>
              <a:rPr lang="en-US" sz="2200" b="1" i="0" dirty="0">
                <a:solidFill>
                  <a:srgbClr val="333333"/>
                </a:solidFill>
                <a:effectLst/>
              </a:rPr>
              <a:t>Portability</a:t>
            </a:r>
            <a:r>
              <a:rPr lang="en-US" sz="2200" dirty="0">
                <a:solidFill>
                  <a:srgbClr val="333333"/>
                </a:solidFill>
              </a:rPr>
              <a:t> – </a:t>
            </a:r>
            <a:r>
              <a:rPr lang="en-US" sz="2200" b="0" i="0" dirty="0">
                <a:solidFill>
                  <a:srgbClr val="333333"/>
                </a:solidFill>
                <a:effectLst/>
              </a:rPr>
              <a:t>Between Windows, iOS and Android, </a:t>
            </a:r>
            <a:r>
              <a:rPr lang="en-US" sz="2200" i="0" dirty="0">
                <a:solidFill>
                  <a:srgbClr val="333333"/>
                </a:solidFill>
                <a:effectLst/>
              </a:rPr>
              <a:t>your C# code can run on over </a:t>
            </a:r>
            <a:r>
              <a:rPr lang="en-US" sz="2200" b="1" i="0" dirty="0">
                <a:solidFill>
                  <a:srgbClr val="333333"/>
                </a:solidFill>
                <a:effectLst/>
              </a:rPr>
              <a:t>2.2 billion devices</a:t>
            </a:r>
            <a:r>
              <a:rPr lang="en-US" sz="2200" i="0" dirty="0">
                <a:solidFill>
                  <a:srgbClr val="333333"/>
                </a:solidFill>
                <a:effectLst/>
              </a:rPr>
              <a:t>. </a:t>
            </a:r>
            <a:r>
              <a:rPr lang="en-US" sz="2200" b="0" i="0" dirty="0">
                <a:solidFill>
                  <a:srgbClr val="333333"/>
                </a:solidFill>
                <a:effectLst/>
              </a:rPr>
              <a:t>And beyond mobile, C# is highly portable in a wide range of environments across the spectrum of mobile, embedded, desktop, and server computing.</a:t>
            </a:r>
            <a:endParaRPr lang="en-US" sz="22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C3450-6D3B-4240-BBC8-F333AC42F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D6E67-EB5E-4270-AD61-11C5E38B0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.NET SDK</a:t>
            </a:r>
          </a:p>
          <a:p>
            <a:r>
              <a:rPr lang="en-US" dirty="0"/>
              <a:t>Install visual studio (IDE)</a:t>
            </a:r>
          </a:p>
          <a:p>
            <a:pPr marL="0" indent="0">
              <a:buNone/>
            </a:pPr>
            <a:r>
              <a:rPr lang="en-US" dirty="0"/>
              <a:t>	- Enable Xamarin to include installation</a:t>
            </a:r>
          </a:p>
          <a:p>
            <a:pPr marL="0" indent="0">
              <a:buNone/>
            </a:pPr>
            <a:r>
              <a:rPr lang="en-US" dirty="0"/>
              <a:t>  	  (includes Android SDK)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b="1" dirty="0"/>
              <a:t>	Visual studio download</a:t>
            </a:r>
          </a:p>
          <a:p>
            <a:pPr marL="0" indent="0">
              <a:buNone/>
            </a:pPr>
            <a:r>
              <a:rPr lang="en-US" dirty="0">
                <a:solidFill>
                  <a:srgbClr val="502BD3"/>
                </a:solidFill>
              </a:rPr>
              <a:t>	</a:t>
            </a:r>
            <a:r>
              <a:rPr lang="en-US" dirty="0">
                <a:hlinkClick r:id="rId2" tooltip="https://bit.ly/36yftla"/>
              </a:rPr>
              <a:t>bit.ly/36yFtLa</a:t>
            </a: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502BD3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87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COVID-19 Facts App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Shadrack Inusah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8AD5E0-0C61-DD4A-B5A5-A197677F4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Sample (activity_main.xml)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6D46C-914E-ED4A-BF28-8900AF0E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800" dirty="0"/>
              <a:t>&lt;</a:t>
            </a:r>
            <a:r>
              <a:rPr lang="en-US" sz="800" dirty="0" err="1"/>
              <a:t>TextView</a:t>
            </a:r>
            <a:endParaRPr lang="en-US" sz="800" dirty="0"/>
          </a:p>
          <a:p>
            <a:r>
              <a:rPr lang="en-US" sz="800" dirty="0"/>
              <a:t>       </a:t>
            </a:r>
            <a:r>
              <a:rPr lang="en-US" sz="800" dirty="0" err="1"/>
              <a:t>android:id</a:t>
            </a:r>
            <a:r>
              <a:rPr lang="en-US" sz="800" dirty="0"/>
              <a:t>="@+id/</a:t>
            </a:r>
            <a:r>
              <a:rPr lang="en-US" sz="800" dirty="0" err="1"/>
              <a:t>text_fact</a:t>
            </a:r>
            <a:r>
              <a:rPr lang="en-US" sz="800" dirty="0"/>
              <a:t>"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android:layout_centerInParent</a:t>
            </a:r>
            <a:r>
              <a:rPr lang="en-US" sz="800" dirty="0"/>
              <a:t>="true"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android:text</a:t>
            </a:r>
            <a:r>
              <a:rPr lang="en-US" sz="800" dirty="0"/>
              <a:t>="@string/</a:t>
            </a:r>
            <a:r>
              <a:rPr lang="en-US" sz="800" dirty="0" err="1"/>
              <a:t>fact_text</a:t>
            </a:r>
            <a:r>
              <a:rPr lang="en-US" sz="800" dirty="0"/>
              <a:t>"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android:fontFamily</a:t>
            </a:r>
            <a:r>
              <a:rPr lang="en-US" sz="800" dirty="0"/>
              <a:t>="serif"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android:textSize</a:t>
            </a:r>
            <a:r>
              <a:rPr lang="en-US" sz="800" dirty="0"/>
              <a:t>="25dp"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android:textColor</a:t>
            </a:r>
            <a:r>
              <a:rPr lang="en-US" sz="800" dirty="0"/>
              <a:t>="@</a:t>
            </a:r>
            <a:r>
              <a:rPr lang="en-US" sz="800" dirty="0" err="1"/>
              <a:t>android:color</a:t>
            </a:r>
            <a:r>
              <a:rPr lang="en-US" sz="800" dirty="0"/>
              <a:t>/</a:t>
            </a:r>
            <a:r>
              <a:rPr lang="en-US" sz="800" dirty="0" err="1"/>
              <a:t>holo_blue_dark</a:t>
            </a:r>
            <a:r>
              <a:rPr lang="en-US" sz="800" dirty="0"/>
              <a:t>"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android:textAlignment</a:t>
            </a:r>
            <a:r>
              <a:rPr lang="en-US" sz="800" dirty="0"/>
              <a:t>="center" 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android:layout_width</a:t>
            </a:r>
            <a:r>
              <a:rPr lang="en-US" sz="800" dirty="0"/>
              <a:t>="</a:t>
            </a:r>
            <a:r>
              <a:rPr lang="en-US" sz="800" dirty="0" err="1"/>
              <a:t>match_parent</a:t>
            </a:r>
            <a:r>
              <a:rPr lang="en-US" sz="800" dirty="0"/>
              <a:t>"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android:layout_height</a:t>
            </a:r>
            <a:r>
              <a:rPr lang="en-US" sz="800" dirty="0"/>
              <a:t>="</a:t>
            </a:r>
            <a:r>
              <a:rPr lang="en-US" sz="800" dirty="0" err="1"/>
              <a:t>wrap_content</a:t>
            </a:r>
            <a:r>
              <a:rPr lang="en-US" sz="800" dirty="0"/>
              <a:t>"/&gt;</a:t>
            </a:r>
          </a:p>
          <a:p>
            <a:endParaRPr lang="en-US" sz="800" dirty="0"/>
          </a:p>
          <a:p>
            <a:r>
              <a:rPr lang="en-US" sz="800" dirty="0"/>
              <a:t>      &lt;</a:t>
            </a:r>
            <a:r>
              <a:rPr lang="en-US" sz="800" dirty="0" err="1"/>
              <a:t>ImageView</a:t>
            </a:r>
            <a:endParaRPr lang="en-US" sz="800" dirty="0"/>
          </a:p>
          <a:p>
            <a:r>
              <a:rPr lang="en-US" sz="800" dirty="0"/>
              <a:t>        </a:t>
            </a:r>
            <a:r>
              <a:rPr lang="en-US" sz="800" dirty="0" err="1"/>
              <a:t>android:id</a:t>
            </a:r>
            <a:r>
              <a:rPr lang="en-US" sz="800" dirty="0"/>
              <a:t>="@+id/</a:t>
            </a:r>
            <a:r>
              <a:rPr lang="en-US" sz="800" dirty="0" err="1"/>
              <a:t>image_covid</a:t>
            </a:r>
            <a:r>
              <a:rPr lang="en-US" sz="800" dirty="0"/>
              <a:t>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android:contentDescription</a:t>
            </a:r>
            <a:r>
              <a:rPr lang="en-US" sz="800" dirty="0"/>
              <a:t>="</a:t>
            </a:r>
            <a:r>
              <a:rPr lang="en-US" sz="800" dirty="0" err="1"/>
              <a:t>Covid</a:t>
            </a:r>
            <a:r>
              <a:rPr lang="en-US" sz="800" dirty="0"/>
              <a:t> logo"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android:layout_centerHorizontal</a:t>
            </a:r>
            <a:r>
              <a:rPr lang="en-US" sz="800" dirty="0"/>
              <a:t>="true"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android:layout_marginBottom</a:t>
            </a:r>
            <a:r>
              <a:rPr lang="en-US" sz="800" dirty="0"/>
              <a:t>="20dp"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android:layout_above</a:t>
            </a:r>
            <a:r>
              <a:rPr lang="en-US" sz="800" dirty="0"/>
              <a:t>="@+id/</a:t>
            </a:r>
            <a:r>
              <a:rPr lang="en-US" sz="800" dirty="0" err="1"/>
              <a:t>text_fact</a:t>
            </a:r>
            <a:r>
              <a:rPr lang="en-US" sz="800" dirty="0"/>
              <a:t>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android:src</a:t>
            </a:r>
            <a:r>
              <a:rPr lang="en-US" sz="800" dirty="0"/>
              <a:t>="@drawable/</a:t>
            </a:r>
            <a:r>
              <a:rPr lang="en-US" sz="800" dirty="0" err="1"/>
              <a:t>covid</a:t>
            </a:r>
            <a:r>
              <a:rPr lang="en-US" sz="800" dirty="0"/>
              <a:t>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android:layout_width</a:t>
            </a:r>
            <a:r>
              <a:rPr lang="en-US" sz="800" dirty="0"/>
              <a:t>="100dp"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android:layout_height</a:t>
            </a:r>
            <a:r>
              <a:rPr lang="en-US" sz="800" dirty="0"/>
              <a:t>="100dp"/&gt;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42BDC921-5460-46FC-AF9B-DF204E95A235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 &lt;Button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android:id</a:t>
            </a:r>
            <a:r>
              <a:rPr lang="en-US" sz="800" dirty="0"/>
              <a:t>="@+id/</a:t>
            </a:r>
            <a:r>
              <a:rPr lang="en-US" sz="800" dirty="0" err="1"/>
              <a:t>btn_fact</a:t>
            </a:r>
            <a:r>
              <a:rPr lang="en-US" sz="800" dirty="0"/>
              <a:t>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android:layout_marginTop</a:t>
            </a:r>
            <a:r>
              <a:rPr lang="en-US" sz="800" dirty="0"/>
              <a:t>="150dp"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android:layout_below</a:t>
            </a:r>
            <a:r>
              <a:rPr lang="en-US" sz="800" dirty="0"/>
              <a:t>="@+id/</a:t>
            </a:r>
            <a:r>
              <a:rPr lang="en-US" sz="800" dirty="0" err="1"/>
              <a:t>text_fact</a:t>
            </a:r>
            <a:r>
              <a:rPr lang="en-US" sz="800" dirty="0"/>
              <a:t>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android:text</a:t>
            </a:r>
            <a:r>
              <a:rPr lang="en-US" sz="800" dirty="0"/>
              <a:t>="@string/</a:t>
            </a:r>
            <a:r>
              <a:rPr lang="en-US" sz="800" dirty="0" err="1"/>
              <a:t>btn_fact_text</a:t>
            </a:r>
            <a:r>
              <a:rPr lang="en-US" sz="800" dirty="0"/>
              <a:t>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android:layout_width</a:t>
            </a:r>
            <a:r>
              <a:rPr lang="en-US" sz="800" dirty="0"/>
              <a:t>="200dp"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android:layout_centerHorizontal</a:t>
            </a:r>
            <a:r>
              <a:rPr lang="en-US" sz="800" dirty="0"/>
              <a:t>="true"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android:layout_height</a:t>
            </a:r>
            <a:r>
              <a:rPr lang="en-US" sz="800" dirty="0"/>
              <a:t>="</a:t>
            </a:r>
            <a:r>
              <a:rPr lang="en-US" sz="800" dirty="0" err="1"/>
              <a:t>wrap_content</a:t>
            </a:r>
            <a:r>
              <a:rPr lang="en-US" sz="800" dirty="0"/>
              <a:t>"/&gt;</a:t>
            </a:r>
          </a:p>
        </p:txBody>
      </p:sp>
    </p:spTree>
    <p:extLst>
      <p:ext uri="{BB962C8B-B14F-4D97-AF65-F5344CB8AC3E}">
        <p14:creationId xmlns:p14="http://schemas.microsoft.com/office/powerpoint/2010/main" val="156187271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825</Words>
  <Application>Microsoft Office PowerPoint</Application>
  <PresentationFormat>Widescreen</PresentationFormat>
  <Paragraphs>118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Segoe UI</vt:lpstr>
      <vt:lpstr>Consolas</vt:lpstr>
      <vt:lpstr>Open Sans</vt:lpstr>
      <vt:lpstr>Arial</vt:lpstr>
      <vt:lpstr>Calibri</vt:lpstr>
      <vt:lpstr>1_Office Theme</vt:lpstr>
      <vt:lpstr>3_Office Theme</vt:lpstr>
      <vt:lpstr>2_Office Theme</vt:lpstr>
      <vt:lpstr>Building Native Android Application with .NET</vt:lpstr>
      <vt:lpstr>Agenda</vt:lpstr>
      <vt:lpstr>What is .NET?</vt:lpstr>
      <vt:lpstr>Mobile Development framework in.NET</vt:lpstr>
      <vt:lpstr>Mobile Development framework in.NET (Cont….)</vt:lpstr>
      <vt:lpstr>Why C# Best Language for Mobile Development?</vt:lpstr>
      <vt:lpstr>Setting up environment</vt:lpstr>
      <vt:lpstr>Demo: COVID-19 Facts App</vt:lpstr>
      <vt:lpstr>Code Sample (activity_main.xml)</vt:lpstr>
      <vt:lpstr>Code Sample (MainActivity.cs)</vt:lpstr>
      <vt:lpstr>Resources to get started!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Frank Odoom</cp:lastModifiedBy>
  <cp:revision>32</cp:revision>
  <dcterms:created xsi:type="dcterms:W3CDTF">2020-08-18T20:47:27Z</dcterms:created>
  <dcterms:modified xsi:type="dcterms:W3CDTF">2020-11-12T17:11:33Z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